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Roboto Mono Medium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gmiiywikLo23YSzFaJR5dMGIF+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MonoMedium-regular.fntdata"/><Relationship Id="rId14" Type="http://schemas.openxmlformats.org/officeDocument/2006/relationships/slide" Target="slides/slide10.xml"/><Relationship Id="rId17" Type="http://schemas.openxmlformats.org/officeDocument/2006/relationships/font" Target="fonts/RobotoMonoMedium-italic.fntdata"/><Relationship Id="rId16" Type="http://schemas.openxmlformats.org/officeDocument/2006/relationships/font" Target="fonts/RobotoMonoMedium-bold.fntdata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RobotoMono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hyperlink" Target="https://dl.acm.org/doi/pdf/10.1145/3514221.3526055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322" y="1100257"/>
            <a:ext cx="2123480" cy="21234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/>
          <p:nvPr/>
        </p:nvSpPr>
        <p:spPr>
          <a:xfrm>
            <a:off x="805815" y="3482697"/>
            <a:ext cx="3376493" cy="368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DCFF50"/>
                </a:highlight>
                <a:latin typeface="Roboto"/>
                <a:ea typeface="Roboto"/>
                <a:cs typeface="Roboto"/>
                <a:sym typeface="Roboto"/>
              </a:rPr>
              <a:t>Università degli studi di Trieste</a:t>
            </a:r>
            <a:endParaRPr b="0" i="0" sz="180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4751665" y="1010841"/>
            <a:ext cx="9080421" cy="2877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55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500"/>
              <a:buFont typeface="Roboto Mono Medium"/>
              <a:buNone/>
            </a:pPr>
            <a:r>
              <a:rPr b="1" i="0" lang="en-US" sz="45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Sintesi estesa di "Transazioni e Analisi Cloud-Native in SingleStore"</a:t>
            </a:r>
            <a:endParaRPr b="0" i="0" sz="4500" u="none" cap="none" strike="noStrike"/>
          </a:p>
        </p:txBody>
      </p:sp>
      <p:sp>
        <p:nvSpPr>
          <p:cNvPr id="60" name="Google Shape;60;p1"/>
          <p:cNvSpPr/>
          <p:nvPr/>
        </p:nvSpPr>
        <p:spPr>
          <a:xfrm>
            <a:off x="805815" y="4585097"/>
            <a:ext cx="6228517" cy="2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 cura di </a:t>
            </a:r>
            <a:r>
              <a:rPr b="1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Piccin Enrico</a:t>
            </a:r>
            <a:endParaRPr b="0" i="0" sz="1450" u="none" cap="none" strike="noStrike"/>
          </a:p>
        </p:txBody>
      </p:sp>
      <p:sp>
        <p:nvSpPr>
          <p:cNvPr id="61" name="Google Shape;61;p1"/>
          <p:cNvSpPr/>
          <p:nvPr/>
        </p:nvSpPr>
        <p:spPr>
          <a:xfrm>
            <a:off x="7603688" y="4585097"/>
            <a:ext cx="6228517" cy="2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Matricola </a:t>
            </a:r>
            <a:r>
              <a:rPr b="1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IN0501089</a:t>
            </a:r>
            <a:endParaRPr b="0" i="0" sz="1450" u="none" cap="none" strike="noStrike"/>
          </a:p>
        </p:txBody>
      </p:sp>
      <p:sp>
        <p:nvSpPr>
          <p:cNvPr id="62" name="Google Shape;62;p1"/>
          <p:cNvSpPr/>
          <p:nvPr/>
        </p:nvSpPr>
        <p:spPr>
          <a:xfrm>
            <a:off x="1151096" y="5604867"/>
            <a:ext cx="12673489" cy="736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"/>
              <a:buNone/>
            </a:pPr>
            <a:r>
              <a:rPr b="0" i="1" lang="en-US" sz="18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S2DB è un database cloud-native sviluppato da SingleStore per supportare carichi di lavoro HTAP. Offre prestazioni elevate per operazioni OLTP e OLAP, grazie a una struttura distribuita e uno schema di archiviazione innovativo.</a:t>
            </a:r>
            <a:endParaRPr b="0" i="0" sz="1800" u="none" cap="none" strike="noStrike"/>
          </a:p>
        </p:txBody>
      </p:sp>
      <p:sp>
        <p:nvSpPr>
          <p:cNvPr id="63" name="Google Shape;63;p1"/>
          <p:cNvSpPr/>
          <p:nvPr/>
        </p:nvSpPr>
        <p:spPr>
          <a:xfrm>
            <a:off x="805815" y="5345906"/>
            <a:ext cx="30480" cy="1254681"/>
          </a:xfrm>
          <a:prstGeom prst="rect">
            <a:avLst/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"/>
          <p:cNvSpPr/>
          <p:nvPr/>
        </p:nvSpPr>
        <p:spPr>
          <a:xfrm>
            <a:off x="805815" y="6859548"/>
            <a:ext cx="13018770" cy="589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1450"/>
              <a:buFont typeface="Roboto"/>
              <a:buNone/>
            </a:pPr>
            <a:r>
              <a:rPr b="1" i="0" lang="en-US" sz="1450" u="none" cap="none" strike="noStrike">
                <a:solidFill>
                  <a:srgbClr val="DCFF5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Adam Prout, Szu-Po Wang, Joseph Victor, Zhou Sun, Yongzhu Li, Jack Chen, Evan Bergeron, Eric Hanson, Robert Walzer, Rodrigo Gomes, Nikita Shamgunov, 2022 - Cloud-Native Transactions and Analytics in SingleStore, </a:t>
            </a:r>
            <a:r>
              <a:rPr b="0" i="0" lang="en-US" sz="1450" u="sng" cap="none" strike="noStrike">
                <a:solidFill>
                  <a:srgbClr val="DCFF50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https://dl.acm.org/doi/pdf/10.1145/3514221.3526055</a:t>
            </a: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, SIGMOD '22, Philadelphia, PA, USA.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/>
          <p:nvPr/>
        </p:nvSpPr>
        <p:spPr>
          <a:xfrm>
            <a:off x="4229100" y="1111091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850"/>
              <a:buFont typeface="Roboto Mono Medium"/>
              <a:buNone/>
            </a:pPr>
            <a:r>
              <a:rPr b="1" i="0" lang="en-US" sz="48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Conclusioni</a:t>
            </a:r>
            <a:endParaRPr b="0" i="0" sz="4850" u="none" cap="none" strike="noStrike"/>
          </a:p>
        </p:txBody>
      </p:sp>
      <p:pic>
        <p:nvPicPr>
          <p:cNvPr descr="preencoded.png" id="216" name="Google Shape;2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347" y="2684383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0"/>
          <p:cNvSpPr/>
          <p:nvPr/>
        </p:nvSpPr>
        <p:spPr>
          <a:xfrm>
            <a:off x="1347907" y="3548420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Cloud-Native</a:t>
            </a:r>
            <a:endParaRPr b="0" i="0" sz="2400" u="none" cap="none" strike="noStrike"/>
          </a:p>
        </p:txBody>
      </p:sp>
      <p:sp>
        <p:nvSpPr>
          <p:cNvPr id="218" name="Google Shape;218;p10"/>
          <p:cNvSpPr/>
          <p:nvPr/>
        </p:nvSpPr>
        <p:spPr>
          <a:xfrm>
            <a:off x="864037" y="4082296"/>
            <a:ext cx="405384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Progettato per l'elasticità e la scalabilità del cloud.</a:t>
            </a:r>
            <a:endParaRPr b="0" i="0" sz="1900" u="none" cap="none" strike="noStrike"/>
          </a:p>
        </p:txBody>
      </p:sp>
      <p:pic>
        <p:nvPicPr>
          <p:cNvPr descr="preencoded.png" id="219" name="Google Shape;2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6471" y="2684383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0"/>
          <p:cNvSpPr/>
          <p:nvPr/>
        </p:nvSpPr>
        <p:spPr>
          <a:xfrm>
            <a:off x="5772031" y="3548420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Versatile</a:t>
            </a:r>
            <a:endParaRPr b="0" i="0" sz="2400" u="none" cap="none" strike="noStrike"/>
          </a:p>
        </p:txBody>
      </p:sp>
      <p:sp>
        <p:nvSpPr>
          <p:cNvPr id="221" name="Google Shape;221;p10"/>
          <p:cNvSpPr/>
          <p:nvPr/>
        </p:nvSpPr>
        <p:spPr>
          <a:xfrm>
            <a:off x="5288161" y="4082296"/>
            <a:ext cx="4053959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Supporta efficacemente carichi di lavoro OLTP e OLAP.</a:t>
            </a:r>
            <a:endParaRPr b="0" i="0" sz="1900" u="none" cap="none" strike="noStrike"/>
          </a:p>
        </p:txBody>
      </p:sp>
      <p:pic>
        <p:nvPicPr>
          <p:cNvPr descr="preencoded.png" id="222" name="Google Shape;22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714" y="2684383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/>
          <p:nvPr/>
        </p:nvSpPr>
        <p:spPr>
          <a:xfrm>
            <a:off x="10067806" y="3548420"/>
            <a:ext cx="3342918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Prestazioni Elevate</a:t>
            </a:r>
            <a:endParaRPr b="0" i="0" sz="2400" u="none" cap="none" strike="noStrike"/>
          </a:p>
        </p:txBody>
      </p:sp>
      <p:sp>
        <p:nvSpPr>
          <p:cNvPr id="224" name="Google Shape;224;p10"/>
          <p:cNvSpPr/>
          <p:nvPr/>
        </p:nvSpPr>
        <p:spPr>
          <a:xfrm>
            <a:off x="9712404" y="4082296"/>
            <a:ext cx="405384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Offre prestazioni competitive in vari scenari di utilizzo.</a:t>
            </a:r>
            <a:endParaRPr b="0" i="0" sz="1900" u="none" cap="none" strike="noStrike"/>
          </a:p>
        </p:txBody>
      </p:sp>
      <p:sp>
        <p:nvSpPr>
          <p:cNvPr id="225" name="Google Shape;225;p10"/>
          <p:cNvSpPr/>
          <p:nvPr/>
        </p:nvSpPr>
        <p:spPr>
          <a:xfrm>
            <a:off x="864037" y="5581531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sp>
        <p:nvSpPr>
          <p:cNvPr id="226" name="Google Shape;226;p10"/>
          <p:cNvSpPr/>
          <p:nvPr/>
        </p:nvSpPr>
        <p:spPr>
          <a:xfrm>
            <a:off x="3444478" y="6346865"/>
            <a:ext cx="7741325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850"/>
              <a:buFont typeface="Roboto Mono Medium"/>
              <a:buNone/>
            </a:pPr>
            <a:r>
              <a:rPr b="1" i="0" lang="en-US" sz="48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Grazie dell'attenzione</a:t>
            </a:r>
            <a:endParaRPr b="0" i="0" sz="48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/>
          <p:nvPr/>
        </p:nvSpPr>
        <p:spPr>
          <a:xfrm>
            <a:off x="839625" y="513050"/>
            <a:ext cx="12951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3650"/>
              <a:buFont typeface="Roboto Mono Medium"/>
              <a:buNone/>
            </a:pPr>
            <a:r>
              <a:rPr b="1" i="0" lang="en-US" sz="36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Architettura Distribuita</a:t>
            </a:r>
            <a:endParaRPr b="0" i="0" sz="365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653058" y="1655683"/>
            <a:ext cx="13324284" cy="22860"/>
          </a:xfrm>
          <a:prstGeom prst="roundRect">
            <a:avLst>
              <a:gd fmla="val 122441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2601635" y="1445776"/>
            <a:ext cx="419814" cy="419814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2731770" y="1515666"/>
            <a:ext cx="159544" cy="279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22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1645325" y="2122170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 Mono Medium"/>
              <a:buNone/>
            </a:pPr>
            <a:r>
              <a:rPr b="1" i="0" lang="en-US" sz="18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Nodi Aggregatori</a:t>
            </a:r>
            <a:endParaRPr b="0" i="0" sz="180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839629" y="2525554"/>
            <a:ext cx="3943826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Coordinano l'esecuzione delle query nel cluster.</a:t>
            </a:r>
            <a:endParaRPr b="0" i="0" sz="145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7105174" y="1445776"/>
            <a:ext cx="419814" cy="419814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7235309" y="1515666"/>
            <a:ext cx="159544" cy="279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220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6148864" y="2122170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 Mono Medium"/>
              <a:buNone/>
            </a:pPr>
            <a:r>
              <a:rPr b="1" i="0" lang="en-US" sz="18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Nodi Foglia</a:t>
            </a:r>
            <a:endParaRPr b="0" i="0" sz="180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5343168" y="2525554"/>
            <a:ext cx="3943945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Contengono partizioni di dati specifiche determinate dalle shard-key.</a:t>
            </a:r>
            <a:endParaRPr b="0" i="0" sz="145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11608832" y="1445776"/>
            <a:ext cx="419814" cy="419814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11738967" y="1515666"/>
            <a:ext cx="159544" cy="279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2200" u="none" cap="none" strike="noStrike"/>
          </a:p>
        </p:txBody>
      </p:sp>
      <p:sp>
        <p:nvSpPr>
          <p:cNvPr id="82" name="Google Shape;82;p2"/>
          <p:cNvSpPr/>
          <p:nvPr/>
        </p:nvSpPr>
        <p:spPr>
          <a:xfrm>
            <a:off x="10652522" y="2122170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 Mono Medium"/>
              <a:buNone/>
            </a:pPr>
            <a:r>
              <a:rPr b="1" i="0" lang="en-US" sz="18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BLOB Storage</a:t>
            </a:r>
            <a:endParaRPr b="0" i="0" sz="1800" u="none" cap="none" strike="noStrike"/>
          </a:p>
        </p:txBody>
      </p:sp>
      <p:sp>
        <p:nvSpPr>
          <p:cNvPr id="83" name="Google Shape;83;p2"/>
          <p:cNvSpPr/>
          <p:nvPr/>
        </p:nvSpPr>
        <p:spPr>
          <a:xfrm>
            <a:off x="9846826" y="2525554"/>
            <a:ext cx="3943945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Archivia i dati in modo asincrono per ridurre la latenza.</a:t>
            </a:r>
            <a:endParaRPr b="0" i="0" sz="1450" u="none" cap="none" strike="noStrike"/>
          </a:p>
        </p:txBody>
      </p:sp>
      <p:pic>
        <p:nvPicPr>
          <p:cNvPr descr="preencoded.png" id="84" name="Google Shape;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872" y="3658314"/>
            <a:ext cx="7536537" cy="405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2969050" y="597700"/>
            <a:ext cx="86922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250"/>
              <a:buFont typeface="Roboto Mono Medium"/>
              <a:buNone/>
            </a:pPr>
            <a:r>
              <a:rPr b="1" i="0" lang="en-US" sz="42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Memorizzazione dei Dati</a:t>
            </a:r>
            <a:endParaRPr b="0" i="0" sz="4250" u="none" cap="none" strike="noStrike"/>
          </a:p>
        </p:txBody>
      </p:sp>
      <p:sp>
        <p:nvSpPr>
          <p:cNvPr id="93" name="Google Shape;93;p3"/>
          <p:cNvSpPr/>
          <p:nvPr/>
        </p:nvSpPr>
        <p:spPr>
          <a:xfrm>
            <a:off x="4761786" y="1602581"/>
            <a:ext cx="5106710" cy="1599724"/>
          </a:xfrm>
          <a:prstGeom prst="roundRect">
            <a:avLst>
              <a:gd fmla="val 203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5956935" y="1819870"/>
            <a:ext cx="2716292" cy="339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100"/>
              <a:buFont typeface="Roboto Mono Medium"/>
              <a:buNone/>
            </a:pPr>
            <a:r>
              <a:rPr b="1" i="0" lang="en-US" sz="2100" u="none" cap="none" strike="noStrike">
                <a:solidFill>
                  <a:srgbClr val="14141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Fase 1</a:t>
            </a:r>
            <a:endParaRPr b="0" i="0" sz="210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4979075" y="2289691"/>
            <a:ext cx="4672132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I nuovi dati vengono memorizzati localmente nei nodi del cluster.</a:t>
            </a:r>
            <a:endParaRPr b="0" i="0" sz="170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4164211" y="3310890"/>
            <a:ext cx="6301978" cy="1599724"/>
          </a:xfrm>
          <a:prstGeom prst="roundRect">
            <a:avLst>
              <a:gd fmla="val 203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5957054" y="3528179"/>
            <a:ext cx="2716292" cy="339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2100"/>
              <a:buFont typeface="Roboto Mono Medium"/>
              <a:buNone/>
            </a:pPr>
            <a:r>
              <a:rPr b="1" i="0" lang="en-US" sz="21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Fase 2</a:t>
            </a:r>
            <a:endParaRPr b="0" i="0" sz="2100" u="none" cap="none" strike="noStrike"/>
          </a:p>
        </p:txBody>
      </p:sp>
      <p:sp>
        <p:nvSpPr>
          <p:cNvPr id="98" name="Google Shape;98;p3"/>
          <p:cNvSpPr/>
          <p:nvPr/>
        </p:nvSpPr>
        <p:spPr>
          <a:xfrm>
            <a:off x="4381500" y="3998000"/>
            <a:ext cx="5867400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 dati vengono trasferiti in modo asincrono su un BLOB storage separato.</a:t>
            </a:r>
            <a:endParaRPr b="0" i="0" sz="1700" u="none" cap="none" strike="noStrike"/>
          </a:p>
        </p:txBody>
      </p:sp>
      <p:sp>
        <p:nvSpPr>
          <p:cNvPr id="99" name="Google Shape;99;p3"/>
          <p:cNvSpPr/>
          <p:nvPr/>
        </p:nvSpPr>
        <p:spPr>
          <a:xfrm>
            <a:off x="3566636" y="5019199"/>
            <a:ext cx="7497128" cy="1252061"/>
          </a:xfrm>
          <a:prstGeom prst="roundRect">
            <a:avLst>
              <a:gd fmla="val 2603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5957054" y="5236488"/>
            <a:ext cx="2716292" cy="339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100"/>
              <a:buFont typeface="Roboto Mono Medium"/>
              <a:buNone/>
            </a:pPr>
            <a:r>
              <a:rPr b="1" i="0" lang="en-US" sz="2100" u="none" cap="none" strike="noStrike">
                <a:solidFill>
                  <a:srgbClr val="14141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Vantaggio 1</a:t>
            </a:r>
            <a:endParaRPr b="0" i="0" sz="2100" u="none" cap="none" strike="noStrike"/>
          </a:p>
        </p:txBody>
      </p:sp>
      <p:sp>
        <p:nvSpPr>
          <p:cNvPr id="101" name="Google Shape;101;p3"/>
          <p:cNvSpPr/>
          <p:nvPr/>
        </p:nvSpPr>
        <p:spPr>
          <a:xfrm>
            <a:off x="3783925" y="5706308"/>
            <a:ext cx="7062549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Riduzione della latenza di archiviazione ed elevata estensibilità.</a:t>
            </a:r>
            <a:endParaRPr b="0" i="0" sz="1700" u="none" cap="none" strike="noStrike"/>
          </a:p>
        </p:txBody>
      </p:sp>
      <p:sp>
        <p:nvSpPr>
          <p:cNvPr id="102" name="Google Shape;102;p3"/>
          <p:cNvSpPr/>
          <p:nvPr/>
        </p:nvSpPr>
        <p:spPr>
          <a:xfrm>
            <a:off x="2969062" y="6379845"/>
            <a:ext cx="8692277" cy="1252061"/>
          </a:xfrm>
          <a:prstGeom prst="roundRect">
            <a:avLst>
              <a:gd fmla="val 2603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5957054" y="6597134"/>
            <a:ext cx="2716292" cy="339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2100"/>
              <a:buFont typeface="Roboto Mono Medium"/>
              <a:buNone/>
            </a:pPr>
            <a:r>
              <a:rPr b="1" i="0" lang="en-US" sz="21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Vantaggio 2</a:t>
            </a:r>
            <a:endParaRPr b="0" i="0" sz="2100" u="none" cap="none" strike="noStrike"/>
          </a:p>
        </p:txBody>
      </p:sp>
      <p:sp>
        <p:nvSpPr>
          <p:cNvPr id="104" name="Google Shape;104;p3"/>
          <p:cNvSpPr/>
          <p:nvPr/>
        </p:nvSpPr>
        <p:spPr>
          <a:xfrm>
            <a:off x="3186351" y="7066955"/>
            <a:ext cx="8257699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Scalabilità indipendente dello storage e multi-versionig.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6350437" y="706398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850"/>
              <a:buFont typeface="Roboto Mono Medium"/>
              <a:buNone/>
            </a:pPr>
            <a:r>
              <a:rPr b="1" i="0" lang="en-US" sz="48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Replicazione e Resilienza</a:t>
            </a:r>
            <a:endParaRPr b="0" i="0" sz="485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6350437" y="2897386"/>
            <a:ext cx="555427" cy="555427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6522601" y="2989898"/>
            <a:ext cx="211098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 Mono Medium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29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7152672" y="2897375"/>
            <a:ext cx="5175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Repliche Multiple</a:t>
            </a:r>
            <a:endParaRPr b="0" i="0" sz="2400" u="none" cap="none" strike="noStrike"/>
          </a:p>
        </p:txBody>
      </p:sp>
      <p:sp>
        <p:nvSpPr>
          <p:cNvPr id="115" name="Google Shape;115;p4"/>
          <p:cNvSpPr/>
          <p:nvPr/>
        </p:nvSpPr>
        <p:spPr>
          <a:xfrm>
            <a:off x="7152680" y="3431262"/>
            <a:ext cx="661368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Creazione di repliche out-of-order per ogni partizione su più nodi.</a:t>
            </a:r>
            <a:endParaRPr b="0" i="0" sz="190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6350437" y="4745831"/>
            <a:ext cx="555427" cy="555427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6522601" y="4838343"/>
            <a:ext cx="211098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 Mono Medium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2900" u="none" cap="none" strike="noStrike"/>
          </a:p>
        </p:txBody>
      </p:sp>
      <p:sp>
        <p:nvSpPr>
          <p:cNvPr id="118" name="Google Shape;118;p4"/>
          <p:cNvSpPr/>
          <p:nvPr/>
        </p:nvSpPr>
        <p:spPr>
          <a:xfrm>
            <a:off x="7152680" y="4745831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Resilienza</a:t>
            </a:r>
            <a:endParaRPr b="0" i="0" sz="2400" u="none" cap="none" strike="noStrike"/>
          </a:p>
        </p:txBody>
      </p:sp>
      <p:sp>
        <p:nvSpPr>
          <p:cNvPr id="119" name="Google Shape;119;p4"/>
          <p:cNvSpPr/>
          <p:nvPr/>
        </p:nvSpPr>
        <p:spPr>
          <a:xfrm>
            <a:off x="7152680" y="5279708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Garantisce continuità operativa in caso di guasto di un nodo.</a:t>
            </a:r>
            <a:endParaRPr b="0" i="0" sz="190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6522601" y="6291739"/>
            <a:ext cx="211098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 Mono Medium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2900" u="none" cap="none" strike="noStrike"/>
          </a:p>
        </p:txBody>
      </p:sp>
      <p:sp>
        <p:nvSpPr>
          <p:cNvPr id="122" name="Google Shape;122;p4"/>
          <p:cNvSpPr/>
          <p:nvPr/>
        </p:nvSpPr>
        <p:spPr>
          <a:xfrm>
            <a:off x="7152680" y="6199227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Prestazioni</a:t>
            </a:r>
            <a:endParaRPr b="0" i="0" sz="2400" u="none" cap="none" strike="noStrike"/>
          </a:p>
        </p:txBody>
      </p:sp>
      <p:sp>
        <p:nvSpPr>
          <p:cNvPr id="123" name="Google Shape;123;p4"/>
          <p:cNvSpPr/>
          <p:nvPr/>
        </p:nvSpPr>
        <p:spPr>
          <a:xfrm>
            <a:off x="7152680" y="6733103"/>
            <a:ext cx="661368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Consente letture/scritture rapide senza attendere il completamento delle transazioni.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/>
          <p:nvPr/>
        </p:nvSpPr>
        <p:spPr>
          <a:xfrm>
            <a:off x="6266259" y="724733"/>
            <a:ext cx="7584281" cy="139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350"/>
              <a:buFont typeface="Roboto Mono Medium"/>
              <a:buNone/>
            </a:pPr>
            <a:r>
              <a:rPr b="1" i="0" lang="en-US" sz="43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Schema di archiviazione a tabelle unificate</a:t>
            </a:r>
            <a:endParaRPr b="0" i="0" sz="435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6266259" y="2451497"/>
            <a:ext cx="7584281" cy="1517333"/>
          </a:xfrm>
          <a:prstGeom prst="roundRect">
            <a:avLst>
              <a:gd fmla="val 2203" name="adj"/>
            </a:avLst>
          </a:prstGeom>
          <a:solidFill>
            <a:srgbClr val="0323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9025" y="2760464"/>
            <a:ext cx="348139" cy="278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7059923" y="2729875"/>
            <a:ext cx="52047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Roboto Mono Medium"/>
              <a:buNone/>
            </a:pPr>
            <a:r>
              <a:rPr b="1" i="0" lang="en-US" sz="21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Archiviazione per Righe</a:t>
            </a:r>
            <a:endParaRPr b="0" i="0" sz="215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7059930" y="3300651"/>
            <a:ext cx="6567845" cy="356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Utilizza skip list per gestire versioni multiple delle righe.</a:t>
            </a:r>
            <a:endParaRPr b="0" i="0" sz="175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6266259" y="4219456"/>
            <a:ext cx="7584281" cy="1517333"/>
          </a:xfrm>
          <a:prstGeom prst="roundRect">
            <a:avLst>
              <a:gd fmla="val 2203" name="adj"/>
            </a:avLst>
          </a:prstGeom>
          <a:solidFill>
            <a:srgbClr val="3D4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6" name="Google Shape;13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9025" y="4528423"/>
            <a:ext cx="348139" cy="278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7059924" y="4497825"/>
            <a:ext cx="4885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Roboto Mono Medium"/>
              <a:buNone/>
            </a:pPr>
            <a:r>
              <a:rPr b="1" i="0" lang="en-US" sz="21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Archiviazione per Colonne</a:t>
            </a:r>
            <a:endParaRPr b="0" i="0" sz="2150" u="none" cap="none" strike="noStrike"/>
          </a:p>
        </p:txBody>
      </p:sp>
      <p:sp>
        <p:nvSpPr>
          <p:cNvPr id="138" name="Google Shape;138;p5"/>
          <p:cNvSpPr/>
          <p:nvPr/>
        </p:nvSpPr>
        <p:spPr>
          <a:xfrm>
            <a:off x="7059930" y="5068610"/>
            <a:ext cx="6567845" cy="356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Struttura i dati in segmenti compressi per letture efficienti.</a:t>
            </a:r>
            <a:endParaRPr b="0" i="0" sz="1750" u="none" cap="none" strike="noStrike"/>
          </a:p>
        </p:txBody>
      </p:sp>
      <p:sp>
        <p:nvSpPr>
          <p:cNvPr id="139" name="Google Shape;139;p5"/>
          <p:cNvSpPr/>
          <p:nvPr/>
        </p:nvSpPr>
        <p:spPr>
          <a:xfrm>
            <a:off x="6266259" y="5987415"/>
            <a:ext cx="7584281" cy="1517333"/>
          </a:xfrm>
          <a:prstGeom prst="roundRect">
            <a:avLst>
              <a:gd fmla="val 2203" name="adj"/>
            </a:avLst>
          </a:prstGeom>
          <a:solidFill>
            <a:srgbClr val="183A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9025" y="6296382"/>
            <a:ext cx="348139" cy="278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/>
          <p:nvPr/>
        </p:nvSpPr>
        <p:spPr>
          <a:xfrm>
            <a:off x="7059930" y="6265783"/>
            <a:ext cx="2785110" cy="348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Roboto Mono Medium"/>
              <a:buNone/>
            </a:pPr>
            <a:r>
              <a:rPr b="1" i="0" lang="en-US" sz="21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Vantaggi</a:t>
            </a:r>
            <a:endParaRPr b="0" i="0" sz="2150" u="none" cap="none" strike="noStrike"/>
          </a:p>
        </p:txBody>
      </p:sp>
      <p:sp>
        <p:nvSpPr>
          <p:cNvPr id="142" name="Google Shape;142;p5"/>
          <p:cNvSpPr/>
          <p:nvPr/>
        </p:nvSpPr>
        <p:spPr>
          <a:xfrm>
            <a:off x="7059930" y="6836569"/>
            <a:ext cx="6567845" cy="356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Supportare efficacemente sia carichi OLTP che OLAP.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2066437" y="680450"/>
            <a:ext cx="120645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700"/>
              <a:buFont typeface="Roboto Mono Medium"/>
              <a:buNone/>
            </a:pPr>
            <a:r>
              <a:rPr b="1" i="0" lang="en-US" sz="47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Log Structured Merge Tree</a:t>
            </a:r>
            <a:endParaRPr b="0" i="0" sz="4700" u="none" cap="none" strike="noStrike"/>
          </a:p>
        </p:txBody>
      </p:sp>
      <p:pic>
        <p:nvPicPr>
          <p:cNvPr descr="preencoded.png" id="151" name="Google Shape;15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77" y="1779389"/>
            <a:ext cx="1205389" cy="19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/>
          <p:nvPr/>
        </p:nvSpPr>
        <p:spPr>
          <a:xfrm>
            <a:off x="4657052" y="2020375"/>
            <a:ext cx="679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Roboto Mono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Struttura LSM-tree</a:t>
            </a:r>
            <a:endParaRPr b="0" i="0" sz="2350" u="none" cap="none" strike="noStrike"/>
          </a:p>
        </p:txBody>
      </p:sp>
      <p:sp>
        <p:nvSpPr>
          <p:cNvPr id="153" name="Google Shape;153;p6"/>
          <p:cNvSpPr/>
          <p:nvPr/>
        </p:nvSpPr>
        <p:spPr>
          <a:xfrm>
            <a:off x="2410658" y="2541508"/>
            <a:ext cx="1137606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Nativamente ottimizzata per carichi OLAP e adattata ai casi OLTP.</a:t>
            </a:r>
            <a:endParaRPr b="0" i="0" sz="1850" u="none" cap="none" strike="noStrike"/>
          </a:p>
        </p:txBody>
      </p:sp>
      <p:pic>
        <p:nvPicPr>
          <p:cNvPr descr="preencoded.png" id="154" name="Google Shape;1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677" y="3707963"/>
            <a:ext cx="1205389" cy="19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/>
          <p:nvPr/>
        </p:nvSpPr>
        <p:spPr>
          <a:xfrm>
            <a:off x="4657175" y="3948950"/>
            <a:ext cx="679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Roboto Mono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Gestione Cancellazioni/Aggiornamenti</a:t>
            </a:r>
            <a:endParaRPr b="0" i="0" sz="2350" u="none" cap="none" strike="noStrike"/>
          </a:p>
        </p:txBody>
      </p:sp>
      <p:sp>
        <p:nvSpPr>
          <p:cNvPr id="156" name="Google Shape;156;p6"/>
          <p:cNvSpPr/>
          <p:nvPr/>
        </p:nvSpPr>
        <p:spPr>
          <a:xfrm>
            <a:off x="2410658" y="4470082"/>
            <a:ext cx="1137606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Utilizza vettori di bit come metadati per ogni segmento.</a:t>
            </a:r>
            <a:endParaRPr b="0" i="0" sz="1850" u="none" cap="none" strike="noStrike"/>
          </a:p>
        </p:txBody>
      </p:sp>
      <p:pic>
        <p:nvPicPr>
          <p:cNvPr descr="preencoded.png" id="157" name="Google Shape;15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677" y="5636538"/>
            <a:ext cx="1205389" cy="19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4657050" y="5877525"/>
            <a:ext cx="679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Roboto Mono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Tabelle di Transizione</a:t>
            </a:r>
            <a:endParaRPr b="0" i="0" sz="2350" u="none" cap="none" strike="noStrike"/>
          </a:p>
        </p:txBody>
      </p:sp>
      <p:sp>
        <p:nvSpPr>
          <p:cNvPr id="159" name="Google Shape;159;p6"/>
          <p:cNvSpPr/>
          <p:nvPr/>
        </p:nvSpPr>
        <p:spPr>
          <a:xfrm>
            <a:off x="2410658" y="6398657"/>
            <a:ext cx="1137606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Favoriscono modifiche concorrenti in mutua esclusione.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/>
          <p:nvPr/>
        </p:nvSpPr>
        <p:spPr>
          <a:xfrm>
            <a:off x="688052" y="540675"/>
            <a:ext cx="132543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3850"/>
              <a:buFont typeface="Roboto Mono Medium"/>
              <a:buNone/>
            </a:pPr>
            <a:r>
              <a:rPr b="1" i="0" lang="en-US" sz="38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Indicizzazione Secondaria</a:t>
            </a:r>
            <a:endParaRPr b="0" i="0" sz="3850" u="none" cap="none" strike="noStrike"/>
          </a:p>
        </p:txBody>
      </p:sp>
      <p:sp>
        <p:nvSpPr>
          <p:cNvPr id="166" name="Google Shape;166;p7"/>
          <p:cNvSpPr/>
          <p:nvPr/>
        </p:nvSpPr>
        <p:spPr>
          <a:xfrm>
            <a:off x="688062" y="1671161"/>
            <a:ext cx="442317" cy="442317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25103" y="1744861"/>
            <a:ext cx="168116" cy="294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 Mono Medium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2300" u="none" cap="none" strike="noStrike"/>
          </a:p>
        </p:txBody>
      </p:sp>
      <p:sp>
        <p:nvSpPr>
          <p:cNvPr id="168" name="Google Shape;168;p7"/>
          <p:cNvSpPr/>
          <p:nvPr/>
        </p:nvSpPr>
        <p:spPr>
          <a:xfrm>
            <a:off x="1922145" y="1671161"/>
            <a:ext cx="2457688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 Mono Medium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Inverted Index</a:t>
            </a:r>
            <a:endParaRPr b="0" i="0" sz="1900" u="none" cap="none" strike="noStrike"/>
          </a:p>
        </p:txBody>
      </p:sp>
      <p:sp>
        <p:nvSpPr>
          <p:cNvPr id="169" name="Google Shape;169;p7"/>
          <p:cNvSpPr/>
          <p:nvPr/>
        </p:nvSpPr>
        <p:spPr>
          <a:xfrm>
            <a:off x="1326952" y="2096214"/>
            <a:ext cx="3648194" cy="628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Mappa gli offset delle righe contenute in ogni segmento.</a:t>
            </a:r>
            <a:endParaRPr b="0" i="0" sz="1500" u="none" cap="none" strike="noStrike"/>
          </a:p>
        </p:txBody>
      </p:sp>
      <p:sp>
        <p:nvSpPr>
          <p:cNvPr id="170" name="Google Shape;170;p7"/>
          <p:cNvSpPr/>
          <p:nvPr/>
        </p:nvSpPr>
        <p:spPr>
          <a:xfrm>
            <a:off x="5171718" y="1671161"/>
            <a:ext cx="442317" cy="442317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5308759" y="1744861"/>
            <a:ext cx="168116" cy="294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 Mono Medium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2300" u="none" cap="none" strike="noStrike"/>
          </a:p>
        </p:txBody>
      </p:sp>
      <p:sp>
        <p:nvSpPr>
          <p:cNvPr id="172" name="Google Shape;172;p7"/>
          <p:cNvSpPr/>
          <p:nvPr/>
        </p:nvSpPr>
        <p:spPr>
          <a:xfrm>
            <a:off x="6405801" y="1671161"/>
            <a:ext cx="2457688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 Mono Medium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Global Index</a:t>
            </a:r>
            <a:endParaRPr b="0" i="0" sz="1900" u="none" cap="none" strike="noStrike"/>
          </a:p>
        </p:txBody>
      </p:sp>
      <p:sp>
        <p:nvSpPr>
          <p:cNvPr id="173" name="Google Shape;173;p7"/>
          <p:cNvSpPr/>
          <p:nvPr/>
        </p:nvSpPr>
        <p:spPr>
          <a:xfrm>
            <a:off x="5810607" y="2096214"/>
            <a:ext cx="3648194" cy="628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Mappa le colonne indicizzate agli id dei segmenti.</a:t>
            </a:r>
            <a:endParaRPr b="0" i="0" sz="1500" u="none" cap="none" strike="noStrike"/>
          </a:p>
        </p:txBody>
      </p:sp>
      <p:sp>
        <p:nvSpPr>
          <p:cNvPr id="174" name="Google Shape;174;p7"/>
          <p:cNvSpPr/>
          <p:nvPr/>
        </p:nvSpPr>
        <p:spPr>
          <a:xfrm>
            <a:off x="9655373" y="1671161"/>
            <a:ext cx="442317" cy="442317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"/>
          <p:cNvSpPr/>
          <p:nvPr/>
        </p:nvSpPr>
        <p:spPr>
          <a:xfrm>
            <a:off x="9792414" y="1744861"/>
            <a:ext cx="168116" cy="294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 Mono Medium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2300" u="none" cap="none" strike="noStrike"/>
          </a:p>
        </p:txBody>
      </p:sp>
      <p:sp>
        <p:nvSpPr>
          <p:cNvPr id="176" name="Google Shape;176;p7"/>
          <p:cNvSpPr/>
          <p:nvPr/>
        </p:nvSpPr>
        <p:spPr>
          <a:xfrm>
            <a:off x="10889456" y="1671161"/>
            <a:ext cx="2457688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 Mono Medium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Vantaggi</a:t>
            </a:r>
            <a:endParaRPr b="0" i="0" sz="1900" u="none" cap="none" strike="noStrike"/>
          </a:p>
        </p:txBody>
      </p:sp>
      <p:sp>
        <p:nvSpPr>
          <p:cNvPr id="177" name="Google Shape;177;p7"/>
          <p:cNvSpPr/>
          <p:nvPr/>
        </p:nvSpPr>
        <p:spPr>
          <a:xfrm>
            <a:off x="10294263" y="2096214"/>
            <a:ext cx="3648194" cy="628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Alta velocità di ricerca e agevole applicazione dei vincoli di unicità.</a:t>
            </a:r>
            <a:endParaRPr b="0" i="0" sz="1500" u="none" cap="none" strike="noStrike"/>
          </a:p>
        </p:txBody>
      </p:sp>
      <p:pic>
        <p:nvPicPr>
          <p:cNvPr descr="preencoded.png" id="178" name="Google Shape;17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249" y="3288268"/>
            <a:ext cx="7591782" cy="4403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5" name="Google Shape;1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1774" y="1221105"/>
            <a:ext cx="4910733" cy="57873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/>
          <p:nvPr/>
        </p:nvSpPr>
        <p:spPr>
          <a:xfrm>
            <a:off x="805815" y="634365"/>
            <a:ext cx="7532370" cy="1438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55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500"/>
              <a:buFont typeface="Roboto Mono Medium"/>
              <a:buNone/>
            </a:pPr>
            <a:r>
              <a:rPr b="1" i="0" lang="en-US" sz="45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Esecuzione Adattiva delle Query</a:t>
            </a:r>
            <a:endParaRPr b="0" i="0" sz="4500" u="none" cap="none" strike="noStrike"/>
          </a:p>
        </p:txBody>
      </p:sp>
      <p:sp>
        <p:nvSpPr>
          <p:cNvPr id="187" name="Google Shape;187;p8"/>
          <p:cNvSpPr/>
          <p:nvPr/>
        </p:nvSpPr>
        <p:spPr>
          <a:xfrm>
            <a:off x="1135856" y="2418636"/>
            <a:ext cx="30480" cy="5176480"/>
          </a:xfrm>
          <a:prstGeom prst="roundRect">
            <a:avLst>
              <a:gd fmla="val 113316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1379637" y="2921318"/>
            <a:ext cx="805815" cy="30480"/>
          </a:xfrm>
          <a:prstGeom prst="roundRect">
            <a:avLst>
              <a:gd fmla="val 113316" name="adj"/>
            </a:avLst>
          </a:prstGeom>
          <a:solidFill>
            <a:srgbClr val="C2E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892076" y="2677597"/>
            <a:ext cx="518041" cy="518041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>
            <a:off x="1052572" y="2763917"/>
            <a:ext cx="19692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oboto Mono Medium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2700" u="none" cap="none" strike="noStrike"/>
          </a:p>
        </p:txBody>
      </p:sp>
      <p:sp>
        <p:nvSpPr>
          <p:cNvPr id="191" name="Google Shape;191;p8"/>
          <p:cNvSpPr/>
          <p:nvPr/>
        </p:nvSpPr>
        <p:spPr>
          <a:xfrm>
            <a:off x="2417451" y="2648775"/>
            <a:ext cx="5436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50"/>
              <a:buFont typeface="Roboto Mono Medium"/>
              <a:buNone/>
            </a:pPr>
            <a:r>
              <a:rPr b="1" i="0" lang="en-US" sz="22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Identificazione dei Segmenti</a:t>
            </a:r>
            <a:endParaRPr b="0" i="0" sz="2250" u="none" cap="none" strike="noStrike"/>
          </a:p>
        </p:txBody>
      </p:sp>
      <p:sp>
        <p:nvSpPr>
          <p:cNvPr id="192" name="Google Shape;192;p8"/>
          <p:cNvSpPr/>
          <p:nvPr/>
        </p:nvSpPr>
        <p:spPr>
          <a:xfrm>
            <a:off x="2417445" y="3146584"/>
            <a:ext cx="5920740" cy="736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"/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Utilizza le strutture dell'indice secondario globale per il probing sulle chiavi.</a:t>
            </a:r>
            <a:endParaRPr b="0" i="0" sz="1800" u="none" cap="none" strike="noStrike"/>
          </a:p>
        </p:txBody>
      </p:sp>
      <p:sp>
        <p:nvSpPr>
          <p:cNvPr id="193" name="Google Shape;193;p8"/>
          <p:cNvSpPr/>
          <p:nvPr/>
        </p:nvSpPr>
        <p:spPr>
          <a:xfrm>
            <a:off x="1379637" y="4846320"/>
            <a:ext cx="805815" cy="30480"/>
          </a:xfrm>
          <a:prstGeom prst="roundRect">
            <a:avLst>
              <a:gd fmla="val 113316" name="adj"/>
            </a:avLst>
          </a:prstGeom>
          <a:solidFill>
            <a:srgbClr val="C2E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892076" y="4602599"/>
            <a:ext cx="518041" cy="518041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1052572" y="4688919"/>
            <a:ext cx="19692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oboto Mono Medium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2700" u="none" cap="none" strike="noStrike"/>
          </a:p>
        </p:txBody>
      </p:sp>
      <p:sp>
        <p:nvSpPr>
          <p:cNvPr id="196" name="Google Shape;196;p8"/>
          <p:cNvSpPr/>
          <p:nvPr/>
        </p:nvSpPr>
        <p:spPr>
          <a:xfrm>
            <a:off x="2417452" y="4573775"/>
            <a:ext cx="5436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50"/>
              <a:buFont typeface="Roboto Mono Medium"/>
              <a:buNone/>
            </a:pPr>
            <a:r>
              <a:rPr b="1" i="0" lang="en-US" sz="22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Filtraggio dei Segmenti</a:t>
            </a:r>
            <a:endParaRPr b="0" i="0" sz="2250" u="none" cap="none" strike="noStrike"/>
          </a:p>
        </p:txBody>
      </p:sp>
      <p:sp>
        <p:nvSpPr>
          <p:cNvPr id="197" name="Google Shape;197;p8"/>
          <p:cNvSpPr/>
          <p:nvPr/>
        </p:nvSpPr>
        <p:spPr>
          <a:xfrm>
            <a:off x="2417445" y="5071586"/>
            <a:ext cx="5920740" cy="368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"/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Applica filtri su dati compressi o decodificati.</a:t>
            </a:r>
            <a:endParaRPr b="0" i="0" sz="1800" u="none" cap="none" strike="noStrike"/>
          </a:p>
        </p:txBody>
      </p:sp>
      <p:sp>
        <p:nvSpPr>
          <p:cNvPr id="198" name="Google Shape;198;p8"/>
          <p:cNvSpPr/>
          <p:nvPr/>
        </p:nvSpPr>
        <p:spPr>
          <a:xfrm>
            <a:off x="1379637" y="6402943"/>
            <a:ext cx="805815" cy="30480"/>
          </a:xfrm>
          <a:prstGeom prst="roundRect">
            <a:avLst>
              <a:gd fmla="val 113316" name="adj"/>
            </a:avLst>
          </a:prstGeom>
          <a:solidFill>
            <a:srgbClr val="C2E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892076" y="6159222"/>
            <a:ext cx="518041" cy="518041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1052572" y="6245543"/>
            <a:ext cx="19692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oboto Mono Medium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2700" u="none" cap="none" strike="noStrike"/>
          </a:p>
        </p:txBody>
      </p:sp>
      <p:sp>
        <p:nvSpPr>
          <p:cNvPr id="201" name="Google Shape;201;p8"/>
          <p:cNvSpPr/>
          <p:nvPr/>
        </p:nvSpPr>
        <p:spPr>
          <a:xfrm>
            <a:off x="2417452" y="6130400"/>
            <a:ext cx="5253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50"/>
              <a:buFont typeface="Roboto Mono Medium"/>
              <a:buNone/>
            </a:pPr>
            <a:r>
              <a:rPr b="1" i="0" lang="en-US" sz="22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Ottimizzazione Dinamica</a:t>
            </a:r>
            <a:endParaRPr b="0" i="0" sz="2250" u="none" cap="none" strike="noStrike"/>
          </a:p>
        </p:txBody>
      </p:sp>
      <p:sp>
        <p:nvSpPr>
          <p:cNvPr id="202" name="Google Shape;202;p8"/>
          <p:cNvSpPr/>
          <p:nvPr/>
        </p:nvSpPr>
        <p:spPr>
          <a:xfrm>
            <a:off x="2417445" y="6628209"/>
            <a:ext cx="5920740" cy="736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"/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Seleziona la strategia di filtraggio ottimale basata sul costo e la selettività.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2147300" y="663525"/>
            <a:ext cx="103356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210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750"/>
              <a:buFont typeface="Roboto Mono Medium"/>
              <a:buNone/>
            </a:pPr>
            <a:r>
              <a:rPr b="1" i="0" lang="en-US" sz="47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Benchmark TPC-H e TPC-C</a:t>
            </a:r>
            <a:endParaRPr b="0" i="0" sz="4750" u="none" cap="none" strike="noStrike"/>
          </a:p>
        </p:txBody>
      </p:sp>
      <p:pic>
        <p:nvPicPr>
          <p:cNvPr descr="preencoded.png" id="209" name="Google Shape;2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292" y="1779508"/>
            <a:ext cx="10335697" cy="578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2024-09-29T15:14:54Z</dcterms:created>
  <dc:creator>PptxGenJS</dc:creator>
</cp:coreProperties>
</file>